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31"/>
  </p:notesMasterIdLst>
  <p:handoutMasterIdLst>
    <p:handoutMasterId r:id="rId32"/>
  </p:handoutMasterIdLst>
  <p:sldIdLst>
    <p:sldId id="800" r:id="rId2"/>
    <p:sldId id="801" r:id="rId3"/>
    <p:sldId id="802" r:id="rId4"/>
    <p:sldId id="803" r:id="rId5"/>
    <p:sldId id="804" r:id="rId6"/>
    <p:sldId id="805" r:id="rId7"/>
    <p:sldId id="806" r:id="rId8"/>
    <p:sldId id="807" r:id="rId9"/>
    <p:sldId id="808" r:id="rId10"/>
    <p:sldId id="809" r:id="rId11"/>
    <p:sldId id="810" r:id="rId12"/>
    <p:sldId id="811" r:id="rId13"/>
    <p:sldId id="812" r:id="rId14"/>
    <p:sldId id="813" r:id="rId15"/>
    <p:sldId id="814" r:id="rId16"/>
    <p:sldId id="815" r:id="rId17"/>
    <p:sldId id="816" r:id="rId18"/>
    <p:sldId id="817" r:id="rId19"/>
    <p:sldId id="818" r:id="rId20"/>
    <p:sldId id="819" r:id="rId21"/>
    <p:sldId id="820" r:id="rId22"/>
    <p:sldId id="821" r:id="rId23"/>
    <p:sldId id="822" r:id="rId24"/>
    <p:sldId id="823" r:id="rId25"/>
    <p:sldId id="824" r:id="rId26"/>
    <p:sldId id="825" r:id="rId27"/>
    <p:sldId id="826" r:id="rId28"/>
    <p:sldId id="827" r:id="rId29"/>
    <p:sldId id="828" r:id="rId30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9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F8E6-2A24-40EE-95F6-E00C01B12D3D}" type="datetimeFigureOut">
              <a:rPr lang="pt-BR" smtClean="0"/>
              <a:t>20/12/2019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F4EA6-8518-464F-8048-280551090B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80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F9890-A8C1-4743-989E-064670522828}" type="datetimeFigureOut">
              <a:rPr lang="pt-BR" smtClean="0"/>
              <a:t>20/12/2019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44CD-4D2E-43CE-89D7-FD309E6418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57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88D3E-EB3D-474A-9E99-3AF2F8EF3554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4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Padre </a:t>
            </a:r>
            <a:r>
              <a:rPr lang="pt-BR" dirty="0" err="1" smtClean="0"/>
              <a:t>Caffarel</a:t>
            </a:r>
            <a:r>
              <a:rPr lang="pt-BR" dirty="0" smtClean="0"/>
              <a:t> tem um encontro pessoal com Cristo em 1923.</a:t>
            </a:r>
            <a:r>
              <a:rPr lang="pt-BR" baseline="0" dirty="0" smtClean="0"/>
              <a:t> Este encontro marcou a sua vida e é para ele um divisor de águas.</a:t>
            </a:r>
          </a:p>
          <a:p>
            <a:r>
              <a:rPr lang="pt-BR" baseline="0" dirty="0" smtClean="0"/>
              <a:t>Em 1939, ele é procurado por um grupo de casais que o procuram para conduzi-los no caminho da santidade. Ele diz: “ Procuremos juntos! Vamos fazer juntos este caminho!”.</a:t>
            </a:r>
          </a:p>
          <a:p>
            <a:r>
              <a:rPr lang="pt-BR" dirty="0" smtClean="0"/>
              <a:t>Alguns anos depois, outro encontro. Desta vez, com algumas viúvas que o pedem a conduzi-los no novo caminho da viuvez. Mais uma vez, ele responde: “Procuremos </a:t>
            </a:r>
            <a:r>
              <a:rPr lang="pt-BR" smtClean="0"/>
              <a:t>juntos!”.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88D3E-EB3D-474A-9E99-3AF2F8EF3554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Padre </a:t>
            </a:r>
            <a:r>
              <a:rPr lang="pt-BR" dirty="0" err="1" smtClean="0"/>
              <a:t>Caffarel</a:t>
            </a:r>
            <a:r>
              <a:rPr lang="pt-BR" dirty="0" smtClean="0"/>
              <a:t> tem um encontro pessoal com Cristo em 1923.</a:t>
            </a:r>
            <a:r>
              <a:rPr lang="pt-BR" baseline="0" dirty="0" smtClean="0"/>
              <a:t> Este encontro marcou a sua vida e é para ele um divisor de águas.</a:t>
            </a:r>
          </a:p>
          <a:p>
            <a:r>
              <a:rPr lang="pt-BR" baseline="0" dirty="0" smtClean="0"/>
              <a:t>Em 1939, ele é procurado por um grupo de casais que o procuram para conduzi-los no caminho da santidade. Ele diz: “ Procuremos juntos! Vamos fazer juntos este caminho!”.</a:t>
            </a:r>
          </a:p>
          <a:p>
            <a:r>
              <a:rPr lang="pt-BR" dirty="0" smtClean="0"/>
              <a:t>Alguns anos depois, outro encontro. Desta vez, com algumas viúvas que o pedem a conduzi-los no novo caminho da viuvez. Mais uma vez, ele responde: “Procuremos </a:t>
            </a:r>
            <a:r>
              <a:rPr lang="pt-BR" smtClean="0"/>
              <a:t>juntos!”.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88D3E-EB3D-474A-9E99-3AF2F8EF3554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8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3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9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9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9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9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2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2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6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6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1CF1133-3259-4C45-BABA-5B62D9C6F78D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12/20/2019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53692" y="1631261"/>
            <a:ext cx="8638308" cy="4020670"/>
          </a:xfrm>
        </p:spPr>
        <p:txBody>
          <a:bodyPr>
            <a:noAutofit/>
          </a:bodyPr>
          <a:lstStyle/>
          <a:p>
            <a:pPr algn="ctr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6000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</a:t>
            </a:r>
            <a:r>
              <a:rPr lang="pt-BR" sz="6000" b="1" cap="all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endParaRPr lang="pt-BR" sz="60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8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EACRE </a:t>
            </a:r>
            <a:r>
              <a:rPr lang="pt-BR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b="16381"/>
          <a:stretch/>
        </p:blipFill>
        <p:spPr>
          <a:xfrm>
            <a:off x="357030" y="1631261"/>
            <a:ext cx="3019157" cy="3637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9242611" y="240840"/>
            <a:ext cx="2573657" cy="13904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58517" y="1631261"/>
            <a:ext cx="36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t-BR" dirty="0" smtClean="0">
                <a:solidFill>
                  <a:prstClr val="black"/>
                </a:solidFill>
              </a:rPr>
              <a:t>Equipes de Nossa Senhora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064835" y="251869"/>
            <a:ext cx="973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4400" dirty="0" smtClean="0">
                <a:solidFill>
                  <a:srgbClr val="FF0000"/>
                </a:solidFill>
              </a:rPr>
              <a:t>Principais Obras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768440" y="1329085"/>
            <a:ext cx="8253231" cy="543727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Equipes de Nossa Senhora – 1939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Fraternidade N.S. da Ressureição - 1943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Esperança e Vida (viúvas)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Os Intercessores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Fraternidades José e Maria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Centros de Preparação para o Casamento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Casa de Orações de </a:t>
            </a:r>
            <a:r>
              <a:rPr lang="pt-BR" sz="3200" dirty="0" err="1" smtClean="0">
                <a:solidFill>
                  <a:schemeClr val="tx1"/>
                </a:solidFill>
              </a:rPr>
              <a:t>Troussures</a:t>
            </a:r>
            <a:endParaRPr lang="pt-BR" sz="3200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7" r="1693"/>
          <a:stretch/>
        </p:blipFill>
        <p:spPr>
          <a:xfrm>
            <a:off x="527580" y="1586752"/>
            <a:ext cx="3022445" cy="43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064835" y="251869"/>
            <a:ext cx="973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4400" dirty="0" smtClean="0">
                <a:solidFill>
                  <a:srgbClr val="FF0000"/>
                </a:solidFill>
              </a:rPr>
              <a:t>Seus Princípios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 rot="10800000" flipV="1">
            <a:off x="603896" y="836643"/>
            <a:ext cx="11086077" cy="584206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Que a graça do amor de Deus pudesse estar ativa em todos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Todos devem compreender a grandeza do Matrimônio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Enriquecimento mútuo dos Sacramentos da Ordem e do Matrimônio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Ele celebra o ministério do amor e o Matrimônio como um caminho para a santidade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Reflexão apoiada na meditação da Palavra, mas também na observação, na escuta, na participação dos casais</a:t>
            </a:r>
          </a:p>
        </p:txBody>
      </p:sp>
    </p:spTree>
    <p:extLst>
      <p:ext uri="{BB962C8B-B14F-4D97-AF65-F5344CB8AC3E}">
        <p14:creationId xmlns:p14="http://schemas.microsoft.com/office/powerpoint/2010/main" val="40158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064835" y="251869"/>
            <a:ext cx="973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4400" dirty="0" smtClean="0">
                <a:solidFill>
                  <a:srgbClr val="FF0000"/>
                </a:solidFill>
              </a:rPr>
              <a:t>Seus Princípios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 rot="10800000" flipV="1">
            <a:off x="603896" y="836643"/>
            <a:ext cx="11086077" cy="584206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Visão renovada do casamento cristão e da sexualidade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Participou na renovação do pensamento da Igreja sobre o Matrimônio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</a:rPr>
              <a:t>“Um verdadeiro lar cristão é uma grande obra de Deus, o brilho do Sacramento do Matrimônio é o reflexo da imensa ternura que une Cristo à Igreja”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É preciso levar a Boa Nova do Sacramento do Matrimônio até os confins do </a:t>
            </a:r>
            <a:r>
              <a:rPr lang="pt-BR" sz="3200" dirty="0" smtClean="0">
                <a:solidFill>
                  <a:schemeClr val="tx1"/>
                </a:solidFill>
              </a:rPr>
              <a:t>mundo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064833" y="171185"/>
            <a:ext cx="966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de Canonização</a:t>
            </a:r>
            <a:endParaRPr lang="pt-BR" sz="48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89172" y="1272102"/>
            <a:ext cx="10177803" cy="4146075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pt-BR" sz="2800" b="1" dirty="0">
                <a:solidFill>
                  <a:srgbClr val="FF0000"/>
                </a:solidFill>
              </a:rPr>
              <a:t>Servo de Deus</a:t>
            </a:r>
            <a:r>
              <a:rPr lang="pt-BR" sz="2400" b="1" dirty="0">
                <a:solidFill>
                  <a:srgbClr val="FF0000"/>
                </a:solidFill>
              </a:rPr>
              <a:t>: </a:t>
            </a:r>
          </a:p>
          <a:p>
            <a:pPr algn="l">
              <a:lnSpc>
                <a:spcPct val="120000"/>
              </a:lnSpc>
            </a:pPr>
            <a:r>
              <a:rPr lang="pt-BR" sz="2800" dirty="0"/>
              <a:t>Postulador (espécie de advogado) investiga detalhadamente a vida do candidato para conhecer sua fama de santidade. Quando a causa é iniciada, o candidato recebe o título de </a:t>
            </a:r>
            <a:r>
              <a:rPr lang="pt-BR" sz="2800" u="sng" dirty="0"/>
              <a:t>Servo de Deus</a:t>
            </a:r>
            <a:r>
              <a:rPr lang="pt-BR" sz="2800" dirty="0" smtClean="0"/>
              <a:t>.</a:t>
            </a:r>
          </a:p>
          <a:p>
            <a:pPr algn="l">
              <a:lnSpc>
                <a:spcPct val="120000"/>
              </a:lnSpc>
            </a:pPr>
            <a:endParaRPr lang="pt-BR" sz="500" dirty="0"/>
          </a:p>
          <a:p>
            <a:pPr algn="l">
              <a:lnSpc>
                <a:spcPct val="120000"/>
              </a:lnSpc>
            </a:pPr>
            <a:r>
              <a:rPr lang="pt-BR" sz="2800" b="1" dirty="0">
                <a:solidFill>
                  <a:srgbClr val="FF0000"/>
                </a:solidFill>
              </a:rPr>
              <a:t>Primeiro Processo:</a:t>
            </a:r>
          </a:p>
          <a:p>
            <a:pPr algn="l">
              <a:lnSpc>
                <a:spcPct val="120000"/>
              </a:lnSpc>
            </a:pPr>
            <a:r>
              <a:rPr lang="pt-BR" sz="2800" dirty="0"/>
              <a:t>É o das virtudes. O postulador deve investigar minuciosamente a vida do Servo de Deus. Ao terminar este processo, a pessoa é considerada </a:t>
            </a:r>
            <a:r>
              <a:rPr lang="pt-BR" sz="2800" u="sng" dirty="0"/>
              <a:t>venerável</a:t>
            </a:r>
            <a:r>
              <a:rPr lang="pt-B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3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90560" y="1133600"/>
            <a:ext cx="10177803" cy="511657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pt-BR" sz="2800" b="1" dirty="0" smtClean="0">
                <a:solidFill>
                  <a:srgbClr val="FF0000"/>
                </a:solidFill>
              </a:rPr>
              <a:t>Segundo </a:t>
            </a:r>
            <a:r>
              <a:rPr lang="pt-BR" sz="2800" b="1" dirty="0">
                <a:solidFill>
                  <a:srgbClr val="FF0000"/>
                </a:solidFill>
              </a:rPr>
              <a:t>Processo:</a:t>
            </a:r>
          </a:p>
          <a:p>
            <a:pPr algn="l">
              <a:lnSpc>
                <a:spcPct val="120000"/>
              </a:lnSpc>
            </a:pPr>
            <a:r>
              <a:rPr lang="pt-BR" sz="2800" dirty="0"/>
              <a:t>É o</a:t>
            </a:r>
            <a:r>
              <a:rPr lang="pt-BR" sz="2800" u="sng" dirty="0"/>
              <a:t> milagre da beatificação</a:t>
            </a:r>
            <a:r>
              <a:rPr lang="pt-BR" sz="2800" dirty="0"/>
              <a:t>. Para se tornar beato, é necessário comprovar um milagre ocorrido pela intercessão do candidato a santo. </a:t>
            </a:r>
            <a:endParaRPr lang="pt-BR" sz="2800" dirty="0" smtClean="0"/>
          </a:p>
          <a:p>
            <a:pPr algn="l">
              <a:lnSpc>
                <a:spcPct val="120000"/>
              </a:lnSpc>
            </a:pPr>
            <a:r>
              <a:rPr lang="pt-BR" sz="2800" b="1" dirty="0" smtClean="0">
                <a:solidFill>
                  <a:srgbClr val="FF0000"/>
                </a:solidFill>
              </a:rPr>
              <a:t>Terceiro </a:t>
            </a:r>
            <a:r>
              <a:rPr lang="pt-BR" sz="2800" b="1" dirty="0">
                <a:solidFill>
                  <a:srgbClr val="FF0000"/>
                </a:solidFill>
              </a:rPr>
              <a:t>Processo:</a:t>
            </a:r>
          </a:p>
          <a:p>
            <a:pPr algn="l">
              <a:lnSpc>
                <a:spcPct val="120000"/>
              </a:lnSpc>
            </a:pPr>
            <a:r>
              <a:rPr lang="pt-BR" sz="2800" dirty="0"/>
              <a:t>O terceiro e último processo é o </a:t>
            </a:r>
            <a:r>
              <a:rPr lang="pt-BR" sz="2800" u="sng" dirty="0"/>
              <a:t>milagre para a canonização</a:t>
            </a:r>
            <a:r>
              <a:rPr lang="pt-BR" sz="2800" dirty="0"/>
              <a:t>, que deve ter acontecido após a beatificação. Comprovado esse milagre, o beato é </a:t>
            </a:r>
            <a:r>
              <a:rPr lang="pt-BR" sz="2800" dirty="0" smtClean="0"/>
              <a:t>canonizado, incluído no “</a:t>
            </a:r>
            <a:r>
              <a:rPr lang="pt-BR" sz="2800" dirty="0" err="1" smtClean="0"/>
              <a:t>canon</a:t>
            </a:r>
            <a:r>
              <a:rPr lang="pt-BR" sz="2800" dirty="0" smtClean="0"/>
              <a:t>”, lista oficial dos santos, </a:t>
            </a:r>
            <a:r>
              <a:rPr lang="pt-BR" sz="2800" dirty="0"/>
              <a:t>e o novo santo passa a ser cultuado universalmente.</a:t>
            </a:r>
          </a:p>
        </p:txBody>
      </p:sp>
    </p:spTree>
    <p:extLst>
      <p:ext uri="{BB962C8B-B14F-4D97-AF65-F5344CB8AC3E}">
        <p14:creationId xmlns:p14="http://schemas.microsoft.com/office/powerpoint/2010/main" val="13190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803174" y="995103"/>
            <a:ext cx="9083389" cy="57015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pt-BR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Passos já percorridos:</a:t>
            </a:r>
            <a:endParaRPr lang="pt-BR" sz="4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29000"/>
              </a:lnSpc>
              <a:spcBef>
                <a:spcPts val="600"/>
              </a:spcBef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Abertura do Inquérito Diocesano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	25.04.2006</a:t>
            </a:r>
            <a:endParaRPr lang="pt-BR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229000"/>
              </a:lnSpc>
              <a:spcBef>
                <a:spcPts val="600"/>
              </a:spcBef>
            </a:pP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Encerramento do Inquérito            18.10.2014</a:t>
            </a:r>
          </a:p>
          <a:p>
            <a:pPr algn="just">
              <a:lnSpc>
                <a:spcPct val="229000"/>
              </a:lnSpc>
              <a:spcBef>
                <a:spcPts val="600"/>
              </a:spcBef>
            </a:pP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Entrega do Inquérito em Roma      10.11.2014</a:t>
            </a:r>
          </a:p>
          <a:p>
            <a:pPr algn="just">
              <a:lnSpc>
                <a:spcPct val="229000"/>
              </a:lnSpc>
              <a:spcBef>
                <a:spcPts val="600"/>
              </a:spcBef>
            </a:pP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Validade Inquérito             09.10.2015</a:t>
            </a:r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31" y="3258435"/>
            <a:ext cx="1543652" cy="14076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r="3253"/>
          <a:stretch/>
        </p:blipFill>
        <p:spPr>
          <a:xfrm>
            <a:off x="244897" y="1490851"/>
            <a:ext cx="2321339" cy="1552000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 flipV="1">
            <a:off x="2646065" y="2514612"/>
            <a:ext cx="635019" cy="85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2379052" y="4500284"/>
            <a:ext cx="848243" cy="59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99" y="4881713"/>
            <a:ext cx="2007215" cy="1380602"/>
          </a:xfrm>
          <a:prstGeom prst="rect">
            <a:avLst/>
          </a:prstGeom>
        </p:spPr>
      </p:pic>
      <p:cxnSp>
        <p:nvCxnSpPr>
          <p:cNvPr id="17" name="Conector de seta reta 16"/>
          <p:cNvCxnSpPr/>
          <p:nvPr/>
        </p:nvCxnSpPr>
        <p:spPr>
          <a:xfrm flipH="1" flipV="1">
            <a:off x="1972236" y="3962284"/>
            <a:ext cx="1255059" cy="43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711318" y="1894663"/>
            <a:ext cx="8741229" cy="46678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Redação </a:t>
            </a:r>
            <a:r>
              <a:rPr lang="pt-B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BR" sz="3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</a:t>
            </a:r>
            <a:r>
              <a:rPr lang="pt-BR" sz="3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</a:t>
            </a:r>
            <a:r>
              <a:rPr lang="pt-BR" sz="3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Vita et </a:t>
            </a:r>
            <a:r>
              <a:rPr lang="pt-BR" sz="3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Virtutibus</a:t>
            </a:r>
            <a:endParaRPr lang="pt-BR" sz="32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Declaração </a:t>
            </a:r>
            <a:r>
              <a:rPr lang="pt-B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Venerabilidade</a:t>
            </a:r>
          </a:p>
          <a:p>
            <a:pPr marL="342900" indent="-34290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Beatificação</a:t>
            </a:r>
          </a:p>
          <a:p>
            <a:pPr marL="342900" indent="-34290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Canonização</a:t>
            </a:r>
            <a:endParaRPr lang="pt-BR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54910" y="173630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Subtítulo 4"/>
          <p:cNvSpPr txBox="1">
            <a:spLocks/>
          </p:cNvSpPr>
          <p:nvPr/>
        </p:nvSpPr>
        <p:spPr>
          <a:xfrm>
            <a:off x="2064835" y="929819"/>
            <a:ext cx="8741711" cy="61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1000" b="1" dirty="0" smtClean="0">
              <a:gradFill flip="none" rotWithShape="1">
                <a:gsLst>
                  <a:gs pos="15000">
                    <a:srgbClr val="212745"/>
                  </a:gs>
                  <a:gs pos="73000">
                    <a:srgbClr val="212745">
                      <a:lumMod val="60000"/>
                      <a:lumOff val="40000"/>
                    </a:srgbClr>
                  </a:gs>
                  <a:gs pos="0">
                    <a:srgbClr val="212745">
                      <a:lumMod val="90000"/>
                      <a:lumOff val="10000"/>
                    </a:srgbClr>
                  </a:gs>
                  <a:gs pos="100000">
                    <a:srgbClr val="212745">
                      <a:lumMod val="0"/>
                      <a:lumOff val="100000"/>
                    </a:srgbClr>
                  </a:gs>
                </a:gsLst>
                <a:lin ang="16200000" scaled="1"/>
                <a:tileRect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pt-BR" sz="4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Próximos passos:</a:t>
            </a:r>
            <a:endParaRPr lang="pt-BR" sz="4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44073" y="394855"/>
            <a:ext cx="10999695" cy="1517073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pt-BR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Papel </a:t>
            </a: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cada </a:t>
            </a:r>
            <a:r>
              <a:rPr lang="pt-BR" sz="48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Equipista</a:t>
            </a:r>
            <a:r>
              <a:rPr lang="pt-BR" sz="4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pt-BR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4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Subtítulo 4"/>
          <p:cNvSpPr txBox="1">
            <a:spLocks/>
          </p:cNvSpPr>
          <p:nvPr/>
        </p:nvSpPr>
        <p:spPr>
          <a:xfrm>
            <a:off x="-143435" y="2057420"/>
            <a:ext cx="11887200" cy="37573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endParaRPr lang="pt-BR" sz="2800" dirty="0" smtClean="0">
              <a:gradFill flip="none" rotWithShape="1">
                <a:gsLst>
                  <a:gs pos="15000">
                    <a:srgbClr val="212745"/>
                  </a:gs>
                  <a:gs pos="73000">
                    <a:srgbClr val="212745">
                      <a:lumMod val="60000"/>
                      <a:lumOff val="40000"/>
                    </a:srgbClr>
                  </a:gs>
                  <a:gs pos="0">
                    <a:srgbClr val="212745">
                      <a:lumMod val="90000"/>
                      <a:lumOff val="10000"/>
                    </a:srgbClr>
                  </a:gs>
                  <a:gs pos="100000">
                    <a:srgbClr val="212745">
                      <a:lumMod val="0"/>
                      <a:lumOff val="100000"/>
                    </a:srgbClr>
                  </a:gs>
                </a:gsLst>
                <a:lin ang="16200000" scaled="1"/>
                <a:tileRect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71575" indent="-4572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Orar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pedir a intercessão dele na obtenção de graças e curas e para que a santidade de sua vida seja reconhecida pela Igreja</a:t>
            </a:r>
            <a:endParaRPr lang="pt-BR" sz="11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71575" indent="-4572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Comunicar a graça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concedida com a intercessão do Padre </a:t>
            </a:r>
            <a:r>
              <a:rPr lang="pt-BR" sz="2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endParaRPr lang="pt-BR" sz="11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71575" indent="-4572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Tornar o Pe. </a:t>
            </a:r>
            <a:r>
              <a:rPr lang="pt-BR" sz="2400" b="1" u="sng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r>
              <a:rPr lang="pt-BR" sz="24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conhecido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 das ENS [conhecê-lo]</a:t>
            </a:r>
            <a:endParaRPr lang="pt-BR" sz="11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71575" indent="-4572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Tornar-se membro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Associação dos Amigos do Padre </a:t>
            </a:r>
            <a:r>
              <a:rPr lang="pt-BR" sz="2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endParaRPr lang="pt-BR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44073" y="0"/>
            <a:ext cx="10999695" cy="129821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pt-BR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Resumindo:</a:t>
            </a:r>
            <a:endParaRPr lang="pt-BR" sz="48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905197" y="1782149"/>
            <a:ext cx="1841156" cy="1427583"/>
            <a:chOff x="1825775" y="2677886"/>
            <a:chExt cx="1841156" cy="1427583"/>
          </a:xfrm>
        </p:grpSpPr>
        <p:sp>
          <p:nvSpPr>
            <p:cNvPr id="3" name="Elipse 2"/>
            <p:cNvSpPr/>
            <p:nvPr/>
          </p:nvSpPr>
          <p:spPr>
            <a:xfrm>
              <a:off x="1825775" y="2677886"/>
              <a:ext cx="1841156" cy="1427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2064834" y="3051110"/>
              <a:ext cx="1366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pt-BR" sz="3600" b="1" dirty="0" smtClean="0">
                  <a:solidFill>
                    <a:prstClr val="black"/>
                  </a:solidFill>
                </a:rPr>
                <a:t>ORAR</a:t>
              </a:r>
              <a:endParaRPr lang="pt-BR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359029" y="2155373"/>
            <a:ext cx="3153747" cy="2332653"/>
            <a:chOff x="1098476" y="2677886"/>
            <a:chExt cx="3660622" cy="2332653"/>
          </a:xfrm>
        </p:grpSpPr>
        <p:sp>
          <p:nvSpPr>
            <p:cNvPr id="11" name="Elipse 10"/>
            <p:cNvSpPr/>
            <p:nvPr/>
          </p:nvSpPr>
          <p:spPr>
            <a:xfrm>
              <a:off x="1098476" y="2677886"/>
              <a:ext cx="3660622" cy="23326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206333" y="3244047"/>
              <a:ext cx="3368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3600" b="1" dirty="0" smtClean="0">
                  <a:solidFill>
                    <a:prstClr val="black"/>
                  </a:solidFill>
                </a:rPr>
                <a:t>COMUNICAR A GRAÇA</a:t>
              </a:r>
              <a:endParaRPr lang="pt-BR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529506" y="1953492"/>
            <a:ext cx="3601916" cy="2978142"/>
            <a:chOff x="2008851" y="2658648"/>
            <a:chExt cx="3601916" cy="2033414"/>
          </a:xfrm>
        </p:grpSpPr>
        <p:sp>
          <p:nvSpPr>
            <p:cNvPr id="14" name="Elipse 13"/>
            <p:cNvSpPr/>
            <p:nvPr/>
          </p:nvSpPr>
          <p:spPr>
            <a:xfrm>
              <a:off x="2008851" y="2658648"/>
              <a:ext cx="3601916" cy="2033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148810" y="3073615"/>
              <a:ext cx="3433964" cy="157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3600" b="1" dirty="0" smtClean="0">
                  <a:solidFill>
                    <a:prstClr val="black"/>
                  </a:solidFill>
                </a:rPr>
                <a:t>TORNAR O PADRE CAFFAREL CONHECIDO</a:t>
              </a:r>
              <a:endParaRPr lang="pt-BR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265601" y="4564015"/>
            <a:ext cx="3023761" cy="1842253"/>
            <a:chOff x="1947119" y="2683492"/>
            <a:chExt cx="3023761" cy="1842253"/>
          </a:xfrm>
        </p:grpSpPr>
        <p:sp>
          <p:nvSpPr>
            <p:cNvPr id="17" name="Elipse 16"/>
            <p:cNvSpPr/>
            <p:nvPr/>
          </p:nvSpPr>
          <p:spPr>
            <a:xfrm>
              <a:off x="1947119" y="2683492"/>
              <a:ext cx="3023761" cy="18422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064834" y="3051110"/>
              <a:ext cx="27883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3600" b="1" dirty="0" smtClean="0">
                  <a:solidFill>
                    <a:prstClr val="black"/>
                  </a:solidFill>
                </a:rPr>
                <a:t>TORNAR-SE MEMBRO</a:t>
              </a:r>
              <a:endParaRPr lang="pt-BR" sz="3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5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33825" y="171186"/>
            <a:ext cx="11036835" cy="597768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4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4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se tornar membro da Associação: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Site: preencher Ficha de Inscrição e pagar boleto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EACRE e demais eventos: entrega de Fichas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Inscrição, preenchimento e envio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 </a:t>
            </a:r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Secretariado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Secretariado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envia boleto para </a:t>
            </a:r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pagamento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3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53693" y="1631261"/>
            <a:ext cx="8638308" cy="4020670"/>
          </a:xfrm>
        </p:spPr>
        <p:txBody>
          <a:bodyPr>
            <a:noAutofit/>
          </a:bodyPr>
          <a:lstStyle/>
          <a:p>
            <a:pPr algn="ctr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6000" b="1" cap="al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</a:t>
            </a:r>
            <a:r>
              <a:rPr lang="pt-BR" sz="6000" b="1" cap="all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endParaRPr lang="pt-BR" sz="60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8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EACRE </a:t>
            </a:r>
            <a:r>
              <a:rPr lang="pt-BR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b="16381"/>
          <a:stretch/>
        </p:blipFill>
        <p:spPr>
          <a:xfrm>
            <a:off x="357031" y="1631261"/>
            <a:ext cx="3019157" cy="3637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9242613" y="240842"/>
            <a:ext cx="2573657" cy="13904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58517" y="1631262"/>
            <a:ext cx="369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t-BR" dirty="0" smtClean="0">
                <a:solidFill>
                  <a:prstClr val="black"/>
                </a:solidFill>
              </a:rPr>
              <a:t>Equipes de Nossa Senhora</a:t>
            </a: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Desktop\SRB Afra e Beto\Família Sleegers 01 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145" y="21129"/>
            <a:ext cx="13200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14508" y="1133600"/>
            <a:ext cx="11377493" cy="49668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das ENS: </a:t>
            </a:r>
            <a:r>
              <a:rPr lang="pt-BR" sz="2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www.ens.org.br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do Secretariado: </a:t>
            </a:r>
            <a:r>
              <a:rPr lang="pt-BR" sz="2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secretariado@ens.org.br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da Associação Os Amigos do Padre </a:t>
            </a:r>
            <a:r>
              <a:rPr lang="pt-BR" sz="2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r>
              <a:rPr 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2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www.henri-caffarel.org</a:t>
            </a:r>
            <a:endParaRPr lang="pt-BR" sz="2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para comunicação de graças e curas: </a:t>
            </a:r>
            <a:r>
              <a:rPr lang="pt-BR" sz="2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pe.caffarel@ens.org.br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3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2144" y="2493817"/>
            <a:ext cx="9144000" cy="2597727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Oração pela </a:t>
            </a:r>
            <a:r>
              <a:rPr lang="pt-BR" sz="4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Canonização</a:t>
            </a:r>
          </a:p>
          <a:p>
            <a:pPr algn="ctr"/>
            <a:r>
              <a:rPr lang="pt-BR" sz="4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BR" sz="4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Servo </a:t>
            </a:r>
            <a:r>
              <a:rPr lang="pt-BR" sz="4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Deus </a:t>
            </a:r>
            <a:endParaRPr lang="pt-BR" sz="4800" b="1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4800" b="1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Henri </a:t>
            </a:r>
            <a:r>
              <a:rPr lang="pt-BR" sz="4800" b="1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endParaRPr lang="pt-BR" sz="48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1"/>
          <a:stretch/>
        </p:blipFill>
        <p:spPr>
          <a:xfrm>
            <a:off x="420268" y="1019975"/>
            <a:ext cx="1526147" cy="17949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8723927" y="926074"/>
            <a:ext cx="1476476" cy="7976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822645" y="1637290"/>
            <a:ext cx="1552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900" dirty="0" smtClean="0">
                <a:solidFill>
                  <a:prstClr val="black"/>
                </a:solidFill>
              </a:rPr>
              <a:t>Equipes de Nossa Senhora</a:t>
            </a:r>
            <a:endParaRPr lang="pt-BR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77905" y="1483659"/>
            <a:ext cx="1181548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t-BR" sz="4000" dirty="0">
                <a:solidFill>
                  <a:schemeClr val="tx1"/>
                </a:solidFill>
              </a:rPr>
              <a:t>Deus, nosso Pai, 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>puseste no </a:t>
            </a:r>
            <a:r>
              <a:rPr lang="pt-BR" sz="4000" dirty="0">
                <a:solidFill>
                  <a:schemeClr val="tx1"/>
                </a:solidFill>
              </a:rPr>
              <a:t>fundo do coração de vosso servo,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Henri </a:t>
            </a:r>
            <a:r>
              <a:rPr lang="pt-BR" sz="4000" dirty="0" err="1" smtClean="0">
                <a:solidFill>
                  <a:schemeClr val="tx1"/>
                </a:solidFill>
              </a:rPr>
              <a:t>Caffarel</a:t>
            </a:r>
            <a:r>
              <a:rPr lang="pt-BR" sz="4000" dirty="0" smtClean="0">
                <a:solidFill>
                  <a:schemeClr val="tx1"/>
                </a:solidFill>
              </a:rPr>
              <a:t>, um </a:t>
            </a:r>
            <a:r>
              <a:rPr lang="pt-BR" sz="4000" dirty="0">
                <a:solidFill>
                  <a:schemeClr val="tx1"/>
                </a:solidFill>
              </a:rPr>
              <a:t>impulso de amor que o ligava sem reservas a vosso </a:t>
            </a:r>
            <a:r>
              <a:rPr lang="pt-BR" sz="4000" dirty="0" smtClean="0">
                <a:solidFill>
                  <a:schemeClr val="tx1"/>
                </a:solidFill>
              </a:rPr>
              <a:t>Filho e </a:t>
            </a:r>
            <a:r>
              <a:rPr lang="pt-BR" sz="4000" dirty="0">
                <a:solidFill>
                  <a:schemeClr val="tx1"/>
                </a:solidFill>
              </a:rPr>
              <a:t>o </a:t>
            </a:r>
            <a:r>
              <a:rPr lang="pt-BR" sz="4000" dirty="0" smtClean="0">
                <a:solidFill>
                  <a:schemeClr val="tx1"/>
                </a:solidFill>
              </a:rPr>
              <a:t>inspirava </a:t>
            </a:r>
            <a:r>
              <a:rPr lang="pt-BR" sz="4000" dirty="0">
                <a:solidFill>
                  <a:schemeClr val="tx1"/>
                </a:solidFill>
              </a:rPr>
              <a:t>a falar d’Ele.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i="1" dirty="0"/>
              <a:t/>
            </a:r>
            <a:br>
              <a:rPr lang="pt-BR" sz="4000" i="1" dirty="0"/>
            </a:b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1" y="235884"/>
            <a:ext cx="1633767" cy="22294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10978140" y="6172200"/>
            <a:ext cx="1115248" cy="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77905" y="642284"/>
            <a:ext cx="1181548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dirty="0">
                <a:solidFill>
                  <a:schemeClr val="tx1"/>
                </a:solidFill>
              </a:rPr>
              <a:t>Profeta para o nosso tempo,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ele mostrou a dignidade e a beleza da vocação de cada um conforme a palavra de Jesus dirigida à todos: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“</a:t>
            </a:r>
            <a:r>
              <a:rPr lang="pt-BR" sz="4000" dirty="0">
                <a:solidFill>
                  <a:schemeClr val="tx1"/>
                </a:solidFill>
              </a:rPr>
              <a:t>Vem e segue-me.”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i="1" dirty="0"/>
              <a:t/>
            </a:r>
            <a:br>
              <a:rPr lang="pt-BR" sz="4000" i="1" dirty="0"/>
            </a:br>
            <a:endParaRPr lang="pt-BR" sz="4000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99" y="3632468"/>
            <a:ext cx="1524000" cy="2095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10978140" y="6172200"/>
            <a:ext cx="1115248" cy="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6164" y="187036"/>
            <a:ext cx="11815483" cy="59851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dirty="0">
                <a:solidFill>
                  <a:schemeClr val="tx1"/>
                </a:solidFill>
              </a:rPr>
              <a:t>Ele tornou os esposos entusiastas da </a:t>
            </a:r>
            <a:r>
              <a:rPr lang="pt-BR" sz="4000" dirty="0" smtClean="0">
                <a:solidFill>
                  <a:schemeClr val="tx1"/>
                </a:solidFill>
              </a:rPr>
              <a:t>grandeza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do Sacramento </a:t>
            </a:r>
            <a:r>
              <a:rPr lang="pt-BR" sz="4000" dirty="0">
                <a:solidFill>
                  <a:schemeClr val="tx1"/>
                </a:solidFill>
              </a:rPr>
              <a:t>do </a:t>
            </a:r>
            <a:r>
              <a:rPr lang="pt-BR" sz="4000" dirty="0" smtClean="0">
                <a:solidFill>
                  <a:schemeClr val="tx1"/>
                </a:solidFill>
              </a:rPr>
              <a:t>Matrimônio, </a:t>
            </a:r>
            <a:r>
              <a:rPr lang="pt-BR" sz="4000" dirty="0">
                <a:solidFill>
                  <a:schemeClr val="tx1"/>
                </a:solidFill>
              </a:rPr>
              <a:t>que significa o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mistério </a:t>
            </a:r>
            <a:r>
              <a:rPr lang="pt-BR" sz="4000" dirty="0">
                <a:solidFill>
                  <a:schemeClr val="tx1"/>
                </a:solidFill>
              </a:rPr>
              <a:t>de unidade e de amor </a:t>
            </a:r>
            <a:r>
              <a:rPr lang="pt-BR" sz="4000" dirty="0" smtClean="0">
                <a:solidFill>
                  <a:schemeClr val="tx1"/>
                </a:solidFill>
              </a:rPr>
              <a:t>fecundo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entre </a:t>
            </a:r>
            <a:r>
              <a:rPr lang="pt-BR" sz="4000" dirty="0">
                <a:solidFill>
                  <a:schemeClr val="tx1"/>
                </a:solidFill>
              </a:rPr>
              <a:t>o Cristo e a Igreja</a:t>
            </a:r>
            <a:r>
              <a:rPr lang="pt-BR" sz="4000" dirty="0" smtClean="0">
                <a:solidFill>
                  <a:schemeClr val="tx1"/>
                </a:solidFill>
              </a:rPr>
              <a:t>.</a:t>
            </a: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3600" i="1" dirty="0"/>
              <a:t/>
            </a:r>
            <a:br>
              <a:rPr lang="pt-BR" sz="3600" i="1" dirty="0"/>
            </a:b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15" y="3553705"/>
            <a:ext cx="2552700" cy="17907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10978140" y="6172200"/>
            <a:ext cx="1115248" cy="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6164" y="187036"/>
            <a:ext cx="11815483" cy="55279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Mostrou </a:t>
            </a:r>
            <a:r>
              <a:rPr lang="pt-BR" sz="4000" dirty="0">
                <a:solidFill>
                  <a:schemeClr val="tx1"/>
                </a:solidFill>
              </a:rPr>
              <a:t>que sacerdotes e casais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são chamados a viver a vocação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para </a:t>
            </a:r>
            <a:r>
              <a:rPr lang="pt-BR" sz="4000" dirty="0">
                <a:solidFill>
                  <a:schemeClr val="tx1"/>
                </a:solidFill>
              </a:rPr>
              <a:t>o amor</a:t>
            </a:r>
            <a:r>
              <a:rPr lang="pt-BR" sz="4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Orientou as viúvas: o amor mais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Forte que a morte.</a:t>
            </a:r>
            <a:endParaRPr lang="pt-BR" sz="40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3600" i="1" dirty="0"/>
              <a:t/>
            </a:r>
            <a:br>
              <a:rPr lang="pt-BR" sz="3600" i="1" dirty="0"/>
            </a:b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15" y="3553705"/>
            <a:ext cx="2552700" cy="17907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10978140" y="6172200"/>
            <a:ext cx="1115248" cy="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42046" y="642284"/>
            <a:ext cx="1181548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Levado </a:t>
            </a:r>
            <a:r>
              <a:rPr lang="pt-BR" sz="4000" dirty="0">
                <a:solidFill>
                  <a:schemeClr val="tx1"/>
                </a:solidFill>
              </a:rPr>
              <a:t>pelo Espírito,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conduziu muitos fiéis pelo caminho da oração.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Arrebatado por um fogo devorador, </a:t>
            </a:r>
            <a:endParaRPr lang="pt-BR" sz="4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era </a:t>
            </a:r>
            <a:r>
              <a:rPr lang="pt-BR" sz="4000" dirty="0">
                <a:solidFill>
                  <a:schemeClr val="tx1"/>
                </a:solidFill>
              </a:rPr>
              <a:t>habitado por </a:t>
            </a:r>
            <a:r>
              <a:rPr lang="pt-BR" sz="4000" dirty="0" smtClean="0">
                <a:solidFill>
                  <a:schemeClr val="tx1"/>
                </a:solidFill>
              </a:rPr>
              <a:t>Vós</a:t>
            </a:r>
            <a:r>
              <a:rPr lang="pt-BR" sz="4000" dirty="0">
                <a:solidFill>
                  <a:schemeClr val="tx1"/>
                </a:solidFill>
              </a:rPr>
              <a:t>, Senhor.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3600" i="1" dirty="0"/>
              <a:t/>
            </a:r>
            <a:br>
              <a:rPr lang="pt-BR" sz="3600" i="1" dirty="0"/>
            </a:br>
            <a:endParaRPr lang="pt-BR" sz="3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51" y="3788936"/>
            <a:ext cx="2895600" cy="1930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10978140" y="6172200"/>
            <a:ext cx="1115248" cy="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42046" y="642284"/>
            <a:ext cx="1181548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Deus </a:t>
            </a:r>
            <a:r>
              <a:rPr lang="pt-BR" sz="4000" dirty="0">
                <a:solidFill>
                  <a:schemeClr val="tx1"/>
                </a:solidFill>
              </a:rPr>
              <a:t>nosso Pai, </a:t>
            </a:r>
            <a:r>
              <a:rPr lang="pt-BR" sz="4000" dirty="0" smtClean="0">
                <a:solidFill>
                  <a:schemeClr val="tx1"/>
                </a:solidFill>
              </a:rPr>
              <a:t>pela </a:t>
            </a:r>
            <a:r>
              <a:rPr lang="pt-BR" sz="4000" dirty="0">
                <a:solidFill>
                  <a:schemeClr val="tx1"/>
                </a:solidFill>
              </a:rPr>
              <a:t>intercessão de Nossa Senhora,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pedimos que apresseis o </a:t>
            </a:r>
            <a:r>
              <a:rPr lang="pt-BR" sz="4000" dirty="0" smtClean="0">
                <a:solidFill>
                  <a:schemeClr val="tx1"/>
                </a:solidFill>
              </a:rPr>
              <a:t>dia em </a:t>
            </a:r>
            <a:r>
              <a:rPr lang="pt-BR" sz="4000" dirty="0">
                <a:solidFill>
                  <a:schemeClr val="tx1"/>
                </a:solidFill>
              </a:rPr>
              <a:t>que a Igreja há de proclamar a santidade de sua </a:t>
            </a:r>
            <a:r>
              <a:rPr lang="pt-BR" sz="4000" dirty="0" smtClean="0">
                <a:solidFill>
                  <a:schemeClr val="tx1"/>
                </a:solidFill>
              </a:rPr>
              <a:t>vida, para </a:t>
            </a:r>
            <a:r>
              <a:rPr lang="pt-BR" sz="4000" dirty="0">
                <a:solidFill>
                  <a:schemeClr val="tx1"/>
                </a:solidFill>
              </a:rPr>
              <a:t>que todos encontrem a alegria de seguir </a:t>
            </a:r>
            <a:r>
              <a:rPr lang="pt-BR" sz="4000" dirty="0" smtClean="0">
                <a:solidFill>
                  <a:schemeClr val="tx1"/>
                </a:solidFill>
              </a:rPr>
              <a:t>Vosso </a:t>
            </a:r>
            <a:r>
              <a:rPr lang="pt-BR" sz="4000" dirty="0">
                <a:solidFill>
                  <a:schemeClr val="tx1"/>
                </a:solidFill>
              </a:rPr>
              <a:t>Filho, 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cada um segundo sua vocação no </a:t>
            </a:r>
            <a:r>
              <a:rPr lang="pt-BR" sz="4000" dirty="0" smtClean="0">
                <a:solidFill>
                  <a:schemeClr val="tx1"/>
                </a:solidFill>
              </a:rPr>
              <a:t>Espírito.</a:t>
            </a:r>
            <a:endParaRPr lang="pt-BR" sz="40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4000" i="1" dirty="0"/>
              <a:t/>
            </a:r>
            <a:br>
              <a:rPr lang="pt-BR" sz="4000" i="1" dirty="0"/>
            </a:b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"/>
          <a:stretch/>
        </p:blipFill>
        <p:spPr>
          <a:xfrm>
            <a:off x="10377181" y="3777161"/>
            <a:ext cx="1365415" cy="20687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10978140" y="6172200"/>
            <a:ext cx="1115248" cy="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42046" y="642284"/>
            <a:ext cx="1181548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Deus </a:t>
            </a:r>
            <a:r>
              <a:rPr lang="pt-BR" sz="4000" dirty="0">
                <a:solidFill>
                  <a:schemeClr val="tx1"/>
                </a:solidFill>
              </a:rPr>
              <a:t>nosso Pai, </a:t>
            </a:r>
            <a:r>
              <a:rPr lang="pt-BR" sz="4000" dirty="0" smtClean="0">
                <a:solidFill>
                  <a:schemeClr val="tx1"/>
                </a:solidFill>
              </a:rPr>
              <a:t>invocamos o Padre </a:t>
            </a:r>
            <a:r>
              <a:rPr lang="pt-BR" sz="4000" dirty="0" err="1" smtClean="0">
                <a:solidFill>
                  <a:schemeClr val="tx1"/>
                </a:solidFill>
              </a:rPr>
              <a:t>Caffarel</a:t>
            </a:r>
            <a:r>
              <a:rPr lang="pt-BR" sz="4000" dirty="0" smtClean="0">
                <a:solidFill>
                  <a:schemeClr val="tx1"/>
                </a:solidFill>
              </a:rPr>
              <a:t> para ....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(especificar uma graça a ser pedida)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4000" dirty="0" smtClean="0">
                <a:solidFill>
                  <a:schemeClr val="tx1"/>
                </a:solidFill>
              </a:rPr>
              <a:t>Amém.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4000" i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4000" i="1" dirty="0"/>
              <a:t/>
            </a:r>
            <a:br>
              <a:rPr lang="pt-BR" sz="4000" i="1" dirty="0"/>
            </a:b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"/>
          <a:stretch/>
        </p:blipFill>
        <p:spPr>
          <a:xfrm>
            <a:off x="9598998" y="2301651"/>
            <a:ext cx="1365415" cy="20687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10978140" y="6172200"/>
            <a:ext cx="1115248" cy="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30411" y="4122743"/>
            <a:ext cx="4695543" cy="853553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/>
              <a:t>Obrigado</a:t>
            </a:r>
          </a:p>
          <a:p>
            <a:pPr algn="ctr"/>
            <a:r>
              <a:rPr lang="pt-BR" sz="2800" b="1" dirty="0" smtClean="0"/>
              <a:t>Afra e Beto</a:t>
            </a:r>
          </a:p>
          <a:p>
            <a:pPr algn="ctr"/>
            <a:endParaRPr lang="pt-BR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6245397" y="1235654"/>
            <a:ext cx="3461947" cy="187032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29641" y="3105975"/>
            <a:ext cx="369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t-BR" sz="2400" dirty="0" smtClean="0">
                <a:solidFill>
                  <a:prstClr val="black"/>
                </a:solidFill>
              </a:rPr>
              <a:t>Equipes de Nossa Senhora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06" y="717846"/>
            <a:ext cx="3756212" cy="51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4017" y="5403273"/>
            <a:ext cx="8683348" cy="49549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USER\Desktop\Giovanna no bercinho 20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353291"/>
            <a:ext cx="9642764" cy="59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4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02503" y="1272102"/>
            <a:ext cx="10402084" cy="361162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foi Padre </a:t>
            </a:r>
            <a:r>
              <a:rPr lang="pt-BR" sz="4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de Canonização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Papel de cada </a:t>
            </a:r>
            <a:r>
              <a:rPr lang="pt-BR" sz="4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equipista</a:t>
            </a:r>
            <a:endParaRPr lang="pt-BR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064835" y="251868"/>
            <a:ext cx="973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4800" b="1" dirty="0" smtClean="0">
                <a:solidFill>
                  <a:srgbClr val="FF0000"/>
                </a:solidFill>
              </a:rPr>
              <a:t>Quem foi Padre </a:t>
            </a:r>
            <a:r>
              <a:rPr lang="pt-BR" sz="4800" b="1" dirty="0" err="1" smtClean="0">
                <a:solidFill>
                  <a:srgbClr val="FF0000"/>
                </a:solidFill>
              </a:rPr>
              <a:t>Caffarel</a:t>
            </a:r>
            <a:r>
              <a:rPr lang="pt-BR" sz="4800" b="1" dirty="0" smtClean="0">
                <a:solidFill>
                  <a:srgbClr val="FF0000"/>
                </a:solidFill>
              </a:rPr>
              <a:t>?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792471" y="1119694"/>
            <a:ext cx="5286148" cy="220531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Nascido em 1903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Ordenado em 1930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Faleceu em 1996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0" y="1397608"/>
            <a:ext cx="3838093" cy="5277379"/>
          </a:xfrm>
          <a:prstGeom prst="rect">
            <a:avLst/>
          </a:prstGeom>
        </p:spPr>
      </p:pic>
      <p:sp>
        <p:nvSpPr>
          <p:cNvPr id="10" name="Subtítulo 1"/>
          <p:cNvSpPr txBox="1">
            <a:spLocks/>
          </p:cNvSpPr>
          <p:nvPr/>
        </p:nvSpPr>
        <p:spPr>
          <a:xfrm>
            <a:off x="4792471" y="3528365"/>
            <a:ext cx="2998835" cy="2868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Rigoroso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Exigente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Simples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Discreto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Vida de Oração</a:t>
            </a:r>
          </a:p>
        </p:txBody>
      </p:sp>
      <p:sp>
        <p:nvSpPr>
          <p:cNvPr id="11" name="Subtítulo 1"/>
          <p:cNvSpPr txBox="1">
            <a:spLocks/>
          </p:cNvSpPr>
          <p:nvPr/>
        </p:nvSpPr>
        <p:spPr>
          <a:xfrm>
            <a:off x="7551913" y="3528367"/>
            <a:ext cx="4912660" cy="2725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Precisão nos detalhes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Apaixonado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Vontade de ir até o objetivo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Olhar concreto sobre os acontecimentos e os outros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21" y="1665296"/>
            <a:ext cx="1512747" cy="11345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74" y="1665296"/>
            <a:ext cx="1221489" cy="118889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28" y="277876"/>
            <a:ext cx="1541929" cy="11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02503" y="1272101"/>
            <a:ext cx="10402084" cy="508713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foi Padre </a:t>
            </a:r>
            <a:r>
              <a:rPr lang="pt-BR" sz="4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Homem do </a:t>
            </a:r>
            <a:r>
              <a:rPr lang="pt-B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Encontro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Homem da Oração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Homem da Formação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1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02503" y="1272101"/>
            <a:ext cx="10402084" cy="508713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foi Padre </a:t>
            </a:r>
            <a:r>
              <a:rPr lang="pt-BR" sz="4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Homem do </a:t>
            </a:r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ENCONTRO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Encontro Pessoal com Cristo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Encontro com casais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Encontro com viúvas</a:t>
            </a: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3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02503" y="1272101"/>
            <a:ext cx="10402084" cy="508713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foi Padre </a:t>
            </a:r>
            <a:r>
              <a:rPr lang="pt-BR" sz="4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Homem da </a:t>
            </a:r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ORAÇÃO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Oração Interior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Oração Conjugal e Familiar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Casa de Oração</a:t>
            </a: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9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4"/>
          <p:cNvSpPr>
            <a:spLocks noGrp="1"/>
          </p:cNvSpPr>
          <p:nvPr>
            <p:ph type="subTitle" idx="1"/>
          </p:nvPr>
        </p:nvSpPr>
        <p:spPr>
          <a:xfrm>
            <a:off x="1502503" y="1272101"/>
            <a:ext cx="10402084" cy="508713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foi Padre </a:t>
            </a:r>
            <a:r>
              <a:rPr lang="pt-BR" sz="4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Caffarel</a:t>
            </a:r>
            <a:r>
              <a:rPr lang="pt-BR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Homem da </a:t>
            </a:r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Contribuições </a:t>
            </a:r>
            <a:r>
              <a:rPr lang="pt-BR" sz="3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pre-conciliares</a:t>
            </a:r>
            <a:endParaRPr lang="pt-BR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Formações fora e dentro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do Movimento</a:t>
            </a:r>
          </a:p>
          <a:p>
            <a:pPr marL="914400" lvl="1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Formações Permanentes</a:t>
            </a: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100830" y="171184"/>
            <a:ext cx="2165665" cy="1100916"/>
            <a:chOff x="-100831" y="171184"/>
            <a:chExt cx="2165665" cy="1100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2"/>
            <a:stretch/>
          </p:blipFill>
          <p:spPr>
            <a:xfrm>
              <a:off x="176292" y="171184"/>
              <a:ext cx="1649483" cy="891135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-100831" y="995101"/>
              <a:ext cx="21656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pt-BR" sz="1200" dirty="0" smtClean="0">
                  <a:solidFill>
                    <a:prstClr val="black"/>
                  </a:solidFill>
                </a:rPr>
                <a:t>Equipes de Nossa Senhora</a:t>
              </a:r>
              <a:endParaRPr lang="pt-BR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3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2677</TotalTime>
  <Words>991</Words>
  <Application>Microsoft Office PowerPoint</Application>
  <PresentationFormat>Personalizar</PresentationFormat>
  <Paragraphs>189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Josa</dc:creator>
  <cp:lastModifiedBy>USER</cp:lastModifiedBy>
  <cp:revision>162</cp:revision>
  <cp:lastPrinted>2018-03-02T02:10:27Z</cp:lastPrinted>
  <dcterms:created xsi:type="dcterms:W3CDTF">2017-02-27T13:13:58Z</dcterms:created>
  <dcterms:modified xsi:type="dcterms:W3CDTF">2019-12-20T20:09:19Z</dcterms:modified>
</cp:coreProperties>
</file>